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24.jpg" ContentType="image/png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  <p:sldMasterId id="2147483762" r:id="rId2"/>
  </p:sldMasterIdLst>
  <p:notesMasterIdLst>
    <p:notesMasterId r:id="rId26"/>
  </p:notesMasterIdLst>
  <p:sldIdLst>
    <p:sldId id="256" r:id="rId3"/>
    <p:sldId id="319" r:id="rId4"/>
    <p:sldId id="318" r:id="rId5"/>
    <p:sldId id="369" r:id="rId6"/>
    <p:sldId id="355" r:id="rId7"/>
    <p:sldId id="370" r:id="rId8"/>
    <p:sldId id="356" r:id="rId9"/>
    <p:sldId id="357" r:id="rId10"/>
    <p:sldId id="359" r:id="rId11"/>
    <p:sldId id="360" r:id="rId12"/>
    <p:sldId id="321" r:id="rId13"/>
    <p:sldId id="260" r:id="rId14"/>
    <p:sldId id="376" r:id="rId15"/>
    <p:sldId id="342" r:id="rId16"/>
    <p:sldId id="371" r:id="rId17"/>
    <p:sldId id="372" r:id="rId18"/>
    <p:sldId id="373" r:id="rId19"/>
    <p:sldId id="374" r:id="rId20"/>
    <p:sldId id="363" r:id="rId21"/>
    <p:sldId id="364" r:id="rId22"/>
    <p:sldId id="365" r:id="rId23"/>
    <p:sldId id="366" r:id="rId24"/>
    <p:sldId id="37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84E241D-C661-426D-B491-AB53F8B7628E}">
          <p14:sldIdLst>
            <p14:sldId id="256"/>
          </p14:sldIdLst>
        </p14:section>
        <p14:section name="Summary Section" id="{CCD2D5BC-7525-4455-95A9-F33AD719329B}">
          <p14:sldIdLst>
            <p14:sldId id="319"/>
          </p14:sldIdLst>
        </p14:section>
        <p14:section name="About SPARC" id="{EB773C1F-ECF9-4EFB-A9CA-A71A749ABFD7}">
          <p14:sldIdLst>
            <p14:sldId id="318"/>
            <p14:sldId id="369"/>
            <p14:sldId id="355"/>
            <p14:sldId id="370"/>
            <p14:sldId id="356"/>
            <p14:sldId id="357"/>
            <p14:sldId id="359"/>
            <p14:sldId id="360"/>
          </p14:sldIdLst>
        </p14:section>
        <p14:section name="Outreach" id="{6B99D6CF-05E0-4730-95E6-475F66962CF8}">
          <p14:sldIdLst>
            <p14:sldId id="321"/>
            <p14:sldId id="260"/>
            <p14:sldId id="376"/>
          </p14:sldIdLst>
        </p14:section>
        <p14:section name="Projects" id="{8A168394-0DF4-41F9-8453-F3F92A9155DE}">
          <p14:sldIdLst>
            <p14:sldId id="342"/>
            <p14:sldId id="371"/>
            <p14:sldId id="372"/>
            <p14:sldId id="373"/>
            <p14:sldId id="374"/>
          </p14:sldIdLst>
        </p14:section>
        <p14:section name="Sumo Robotics Tournament" id="{D8E7354A-2F04-4F89-BD5C-DCA5C3CCB180}">
          <p14:sldIdLst>
            <p14:sldId id="363"/>
            <p14:sldId id="364"/>
            <p14:sldId id="365"/>
            <p14:sldId id="366"/>
          </p14:sldIdLst>
        </p14:section>
        <p14:section name="Open Forum Topic" id="{CE57AABB-C438-4783-8947-65486573E810}">
          <p14:sldIdLst>
            <p14:sldId id="3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44D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26" autoAdjust="0"/>
    <p:restoredTop sz="94643" autoAdjust="0"/>
  </p:normalViewPr>
  <p:slideViewPr>
    <p:cSldViewPr snapToGrid="0">
      <p:cViewPr varScale="1">
        <p:scale>
          <a:sx n="80" d="100"/>
          <a:sy n="80" d="100"/>
        </p:scale>
        <p:origin x="610" y="53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1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E0660-2AAC-E146-85F7-7906298D2758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49C72-B790-6B4E-A13F-357AB543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32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Fall 2016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Loachapoka</a:t>
            </a:r>
            <a:r>
              <a:rPr lang="en-US" dirty="0">
                <a:solidFill>
                  <a:schemeClr val="tx1"/>
                </a:solidFill>
              </a:rPr>
              <a:t> Robotics Mentoring- Mondays, Tuesdays, and Thursdays 3:00PM to 4:30PM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ECE Minority Presentation- November 14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AJHS E-Day- November 17th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South’s Best- December 3-4th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SCORE Claw Machine- December 3-4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Spring 2016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SPACE Day- Possible Event Next Semester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89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849C72-B790-6B4E-A13F-357AB5437C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884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62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52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7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" y="2166368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70318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304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4934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3984403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407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396" y="2011680"/>
            <a:ext cx="48768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2011680"/>
            <a:ext cx="48768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4809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913470"/>
            <a:ext cx="48768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2656566"/>
            <a:ext cx="48768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571" y="1913470"/>
            <a:ext cx="48768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00571" y="2656564"/>
            <a:ext cx="48768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92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463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664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148840"/>
            <a:ext cx="6096000" cy="38404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56757" y="2147490"/>
            <a:ext cx="341376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3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4504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0" y="2211494"/>
            <a:ext cx="6339840" cy="384048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47135" y="2150621"/>
            <a:ext cx="341376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500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2551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6" y="609600"/>
            <a:ext cx="240238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609600"/>
            <a:ext cx="7973291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2" y="6422858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6" y="6422858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51" y="6422858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899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987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07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197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065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773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8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773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7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359" y="2011680"/>
            <a:ext cx="1036320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7900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ub.ie/edayece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hyperlink" Target="https://youtu.be/OwuW200BTls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image" Target="../media/image5.png"/><Relationship Id="rId7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slide" Target="slide23.xml"/><Relationship Id="rId5" Type="http://schemas.openxmlformats.org/officeDocument/2006/relationships/image" Target="../media/image7.png"/><Relationship Id="rId10" Type="http://schemas.openxmlformats.org/officeDocument/2006/relationships/slide" Target="slide19.xml"/><Relationship Id="rId4" Type="http://schemas.openxmlformats.org/officeDocument/2006/relationships/image" Target="../media/image6.png"/><Relationship Id="rId9" Type="http://schemas.openxmlformats.org/officeDocument/2006/relationships/slide" Target="slide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hyperlink" Target="https://www.youtube.com/watch?v=8glT9sQ6UDI&amp;ab_channel=HypeAnime24/7" TargetMode="External"/><Relationship Id="rId2" Type="http://schemas.openxmlformats.org/officeDocument/2006/relationships/hyperlink" Target="http://www.robotroom.com/SumoRule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s://www.youtube.com/watch?v=3PSAzKb0vVk&amp;ab_channel=botlanta" TargetMode="External"/><Relationship Id="rId4" Type="http://schemas.openxmlformats.org/officeDocument/2006/relationships/hyperlink" Target="https://mcuoneclipse.com/2014/12/21/sumo-with-gopro-and-other-sumo-videos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mailto:sparc.auburn@gmail.co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github.com/SPARC-Auburn" TargetMode="External"/><Relationship Id="rId7" Type="http://schemas.openxmlformats.org/officeDocument/2006/relationships/image" Target="../media/image18.png"/><Relationship Id="rId2" Type="http://schemas.openxmlformats.org/officeDocument/2006/relationships/hyperlink" Target="http://sparc-auburn.github.io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hyperlink" Target="mailto:sparc.auburn@gmail.com" TargetMode="External"/><Relationship Id="rId4" Type="http://schemas.openxmlformats.org/officeDocument/2006/relationships/hyperlink" Target="https://sparc-auburn.slack.com/messages/general" TargetMode="External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6485" y="202111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06150" y="328613"/>
            <a:ext cx="6575895" cy="1571340"/>
          </a:xfrm>
        </p:spPr>
        <p:txBody>
          <a:bodyPr>
            <a:normAutofit/>
          </a:bodyPr>
          <a:lstStyle/>
          <a:p>
            <a:r>
              <a:rPr lang="en-US" sz="3200" b="1" dirty="0"/>
              <a:t>Maker Training Session</a:t>
            </a:r>
          </a:p>
          <a:p>
            <a:r>
              <a:rPr lang="en-US" sz="2400" dirty="0"/>
              <a:t>5:30 PM Tuesday, February 13, 2018</a:t>
            </a:r>
          </a:p>
          <a:p>
            <a:r>
              <a:rPr lang="en-US" sz="2400" dirty="0"/>
              <a:t>Broun Hall, Room 123</a:t>
            </a:r>
            <a:endParaRPr lang="en-US" sz="2400" b="1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624094-092A-469D-87C1-E7E305DD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471" b="24375"/>
          <a:stretch/>
        </p:blipFill>
        <p:spPr>
          <a:xfrm>
            <a:off x="2547222" y="4073845"/>
            <a:ext cx="7093744" cy="24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E53-8D02-4178-A608-5F7827584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Meetings this Week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AAD74-5BC4-49CF-9222-561F5069F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1"/>
          <a:stretch/>
        </p:blipFill>
        <p:spPr>
          <a:xfrm>
            <a:off x="-1042" y="1470659"/>
            <a:ext cx="12193041" cy="541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14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0F10-DA76-4934-8E63-FC2B755F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</a:t>
            </a:r>
          </a:p>
        </p:txBody>
      </p:sp>
    </p:spTree>
    <p:extLst>
      <p:ext uri="{BB962C8B-B14F-4D97-AF65-F5344CB8AC3E}">
        <p14:creationId xmlns:p14="http://schemas.microsoft.com/office/powerpoint/2010/main" val="535182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125" y="758948"/>
            <a:ext cx="7772400" cy="700305"/>
          </a:xfrm>
        </p:spPr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0125" y="2124367"/>
            <a:ext cx="6267453" cy="397468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Opelika HS FRC Team</a:t>
            </a:r>
          </a:p>
          <a:p>
            <a:pPr lvl="1"/>
            <a:r>
              <a:rPr lang="en-US" dirty="0"/>
              <a:t>Help mentor a FIRST Robotics Competition (FRC) Team</a:t>
            </a:r>
          </a:p>
          <a:p>
            <a:pPr lvl="1"/>
            <a:r>
              <a:rPr lang="en-US" dirty="0"/>
              <a:t> Mon Tue Thu: 3:30-6:30, Fri: 3:30-9:30, Sat:10-6</a:t>
            </a:r>
          </a:p>
          <a:p>
            <a:r>
              <a:rPr lang="en-US" dirty="0">
                <a:solidFill>
                  <a:schemeClr val="tx1"/>
                </a:solidFill>
              </a:rPr>
              <a:t>E-Day</a:t>
            </a:r>
          </a:p>
          <a:p>
            <a:pPr lvl="1"/>
            <a:r>
              <a:rPr lang="en-US" dirty="0"/>
              <a:t>Help display projects in Broun, Student Center, and Concourse to high school students.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Friday, Feb</a:t>
            </a:r>
            <a:r>
              <a:rPr lang="en-US" dirty="0"/>
              <a:t>ruary 23</a:t>
            </a:r>
            <a:r>
              <a:rPr lang="en-US" baseline="30000" dirty="0"/>
              <a:t>rd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00079" y="367331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Robot in 3 Days 2018 Bot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600079" y="6365302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00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Engineering Tailgate 2016 SPARC Table</a:t>
            </a:r>
          </a:p>
        </p:txBody>
      </p:sp>
      <p:pic>
        <p:nvPicPr>
          <p:cNvPr id="9" name="Picture 2" descr="https://lh3.googleusercontent.com/v5Q1j9pbLSfFPCR6pJrFzELDgrrXuvHXF8AtwTmxhvNARP64YMmyP1yG1Q7kj_xBTTOgPi_YNTJZdKIn-oaGduxNsBu0t640mxNPYdVFgLtfOWSg45_WZtnBUFWb3w_GBlqmmcsd6odk5R-gGzULkJpcaJ63s72YPd2zUjSReYNPtSb3VOxJt9MU14I0m-u3qtAToSyFxOiV50ctDdhUNLLq-OTLaj5snd8qtLDVtpemgRbOBsHvt_VKWDpvKA-DOCS9sVb_-Qrr6O3VGKszIozZvUqqWLfOgIYxMu1p-MSXqaaZELWpxxptAXz6GVf0aICeE_GDehKu_zGOJXjXqp27L9JlWWNC533FLvngb119e5bINJcrVU4t5tK2uwoVPdd5WUJ5BkkFALWQSVGMt8hB-9JwXlCzQWbioFZ_O5UpgSExI9lhWit2OAbsHp7_Q4RbCPfv7iv1pTrDSspJ7q24ap1iuLx8yZ_-T_Xh-htrGIzebRXLB2hBwIMP669zvA2cnwgdDBGH8oR_KHJ7CJtDGIGVLAUqUnhXWnCD1zY3juOm36oog7y7epYdNkOdLJvzy_YCJ78g878IFLeyC1WKekAu_Z8jrogyPmHuRrxhjndSCQ=w1411-h1058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705" y="4121237"/>
            <a:ext cx="2929929" cy="21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pbs.twimg.com/media/DTDul42UQAA1Qsb.jpg:large">
            <a:extLst>
              <a:ext uri="{FF2B5EF4-FFF2-40B4-BE49-F238E27FC236}">
                <a16:creationId xmlns:a16="http://schemas.microsoft.com/office/drawing/2014/main" id="{443449D4-DAFB-4413-A661-8A21D8191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12187" b="7871"/>
          <a:stretch/>
        </p:blipFill>
        <p:spPr bwMode="auto">
          <a:xfrm>
            <a:off x="7468301" y="396552"/>
            <a:ext cx="2946333" cy="324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A457F22-2034-4200-B6E4-5B8372AAC22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63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DA7986-F4F5-4F92-94A3-343B2D72001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6981"/>
            <a:ext cx="4686300" cy="1639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8E76FD-76EE-4DE6-BBA4-EEA6E4B98C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190" y="0"/>
            <a:ext cx="756681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0E4F37-558F-4FF3-A66E-E005744DC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526" y="598634"/>
            <a:ext cx="5619286" cy="56192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4830DA-DC41-4BC2-9F6F-C61D0C179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7" y="284176"/>
            <a:ext cx="3670874" cy="1508760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chemeClr val="tx2"/>
                </a:solidFill>
              </a:rPr>
              <a:t>Volunteering for E-Day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D4236-3E05-4B44-A3E9-B57BE9DE2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277" y="2011680"/>
            <a:ext cx="3676678" cy="420624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Takes place on Friday, February 23</a:t>
            </a:r>
            <a:r>
              <a:rPr lang="en-US" baseline="30000">
                <a:solidFill>
                  <a:schemeClr val="bg1"/>
                </a:solidFill>
              </a:rPr>
              <a:t>rd</a:t>
            </a:r>
            <a:r>
              <a:rPr lang="en-US">
                <a:solidFill>
                  <a:schemeClr val="bg1"/>
                </a:solidFill>
              </a:rPr>
              <a:t> from 8am-2pm</a:t>
            </a:r>
          </a:p>
          <a:p>
            <a:r>
              <a:rPr lang="en-US">
                <a:solidFill>
                  <a:schemeClr val="bg1"/>
                </a:solidFill>
              </a:rPr>
              <a:t>Use Google Form at: </a:t>
            </a:r>
            <a:r>
              <a:rPr lang="en-US">
                <a:solidFill>
                  <a:schemeClr val="bg1"/>
                </a:solidFill>
                <a:hlinkClick r:id="rId3"/>
              </a:rPr>
              <a:t>https://aub.ie/edayece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8601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412F9A-18B1-41C5-8FFB-39211005D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1563611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MATILDA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7440709" y="2574620"/>
            <a:ext cx="4386206" cy="3289655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MATILDA stands for Mesa Associates' Tactical Integrated Light-Force Deployment Assembly 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 bomb disposal robot from Dr.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Roppel’s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research lab.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Is in disrepair both electrically and mechanically.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Reestablishing mobility.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Reestablish arm control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Wednesdays at 11:00 AM in SPARC Lab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585868" y="575487"/>
            <a:ext cx="4293522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Jack Thomas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projectmatilda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13601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Tesla Coil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Demonstrated Tesla Coil at Spring 2016 E-Day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Use spark gap style circuitry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Generated estimated 400,000 volts of electricity.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Focus: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Make it operational again (new capacitors)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Potentially convert it into a musical Tesla Coil.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Fridays at 2:30 PM in SPARC Lab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451387" y="575487"/>
            <a:ext cx="4428003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Josh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Jablonowski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projectteslacoil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8300D0-5397-47C0-B284-880E2B850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738" y="2025041"/>
            <a:ext cx="2658651" cy="38310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552CE2-9448-420D-AFFD-679123A043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42" r="19536" b="15632"/>
          <a:stretch/>
        </p:blipFill>
        <p:spPr>
          <a:xfrm>
            <a:off x="6191035" y="2025040"/>
            <a:ext cx="2837740" cy="2556687"/>
          </a:xfrm>
          <a:prstGeom prst="rect">
            <a:avLst/>
          </a:prstGeom>
        </p:spPr>
      </p:pic>
      <p:pic>
        <p:nvPicPr>
          <p:cNvPr id="12" name="Picture 2" descr="Image result for youtube logo">
            <a:hlinkClick r:id="rId4"/>
            <a:extLst>
              <a:ext uri="{FF2B5EF4-FFF2-40B4-BE49-F238E27FC236}">
                <a16:creationId xmlns:a16="http://schemas.microsoft.com/office/drawing/2014/main" id="{FAC49BC8-3EBC-457F-8CF1-C23497AA7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564" y="5479813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45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8" y="284176"/>
            <a:ext cx="7306513" cy="1508760"/>
          </a:xfrm>
        </p:spPr>
        <p:txBody>
          <a:bodyPr>
            <a:normAutofit/>
          </a:bodyPr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Unmanned Aerial </a:t>
            </a:r>
            <a:r>
              <a:rPr lang="en-US" b="1" dirty="0" err="1"/>
              <a:t>SysTems</a:t>
            </a:r>
            <a:endParaRPr lang="en-US" b="1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Partnership with RC Hobbyist Club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SPARC owns two quadcopter frames.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be used to experiment with many applications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Autonomy- search and follow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Camera Gimbal- stable video capture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Payload- pickup, identification, and delivery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Get at least one frame flying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Start looking into camera gimbal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TBD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8044774" y="575487"/>
            <a:ext cx="3834616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Mike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Petry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projectuas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6" name="Picture 5" descr="A close up of a device&#10;&#10;Description generated with high confidence">
            <a:extLst>
              <a:ext uri="{FF2B5EF4-FFF2-40B4-BE49-F238E27FC236}">
                <a16:creationId xmlns:a16="http://schemas.microsoft.com/office/drawing/2014/main" id="{DD57EE85-7752-4A20-A7E8-906B27A2F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74" y="2364582"/>
            <a:ext cx="4638675" cy="347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26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Sumo Bot Tournament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be the final project for the Maker Training Sessions.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Attendance at Maker Training Sessions are not required to compete.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utilize many different topics in engineering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mechanical design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3D printing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electrical prototyping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sensor and control systems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 programming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Tuesdays at 5:30 PM in Broun 235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101191" y="575487"/>
            <a:ext cx="4778199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Matthew Castleberry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projectsumobot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4" name="Picture 3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BC26358C-1022-40DA-8CDD-B53106198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290" y="2254721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95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DB9CFC-B301-44B6-912D-7CAEE17B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Sumo Robotics Tournament</a:t>
            </a:r>
          </a:p>
        </p:txBody>
      </p:sp>
    </p:spTree>
    <p:extLst>
      <p:ext uri="{BB962C8B-B14F-4D97-AF65-F5344CB8AC3E}">
        <p14:creationId xmlns:p14="http://schemas.microsoft.com/office/powerpoint/2010/main" val="2572307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3FAF-419E-459C-A6F9-5AAE9CBF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0052397"/>
                  </p:ext>
                </p:extLst>
              </p:nvPr>
            </p:nvGraphicFramePr>
            <p:xfrm>
              <a:off x="2209800" y="2011366"/>
              <a:ext cx="7772400" cy="4206875"/>
            </p:xfrm>
            <a:graphic>
              <a:graphicData uri="http://schemas.microsoft.com/office/powerpoint/2016/summaryzoom">
                <psuz:summaryZm>
                  <psuz:summaryZmObj sectionId="{EB773C1F-ECF9-4EFB-A9CA-A71A749ABFD7}">
                    <psuz:zmPr id="{A8EC4F4D-9FC9-48D6-A65E-ACFA87AC4CF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01180" y="748125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B99D6CF-05E0-4730-95E6-475F66962CF8}">
                    <psuz:zmPr id="{B8E7EE7F-87AD-41ED-8EC7-9B38AF8801B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720340" y="748125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A168394-0DF4-41F9-8453-F3F92A9155DE}">
                    <psuz:zmPr id="{1107A25E-70FE-43B3-A128-C39A3914790E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139500" y="748125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8E7354A-2F04-4F89-BD5C-DCA5C3CCB180}">
                    <psuz:zmPr id="{C6C73D58-D87B-4B6C-9022-9762278D9F03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01180" y="2147158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E57AABB-C438-4783-8947-65486573E810}">
                    <psuz:zmPr id="{2E09DCFF-CCA0-40BB-8F87-9055F778554E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720340" y="2147158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209800" y="2011366"/>
                <a:ext cx="7772400" cy="4206875"/>
                <a:chOff x="2209800" y="2011366"/>
                <a:chExt cx="7772400" cy="4206875"/>
              </a:xfrm>
            </p:grpSpPr>
            <p:pic>
              <p:nvPicPr>
                <p:cNvPr id="3" name="Picture 3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510980" y="2759491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30140" y="2759491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49300" y="2759491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10980" y="4158524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30140" y="4158524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975417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965D50-F9EB-46A6-ACEB-00A7271BC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Sumo Bot Competition?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B144FD-2A45-48F9-BD7B-3A09DDF5F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6590912" cy="42062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Two robots are placed in a ring</a:t>
            </a:r>
          </a:p>
          <a:p>
            <a:pPr lvl="1"/>
            <a:r>
              <a:rPr lang="en-US" b="1" dirty="0"/>
              <a:t>Goal: </a:t>
            </a:r>
            <a:r>
              <a:rPr lang="en-US" dirty="0"/>
              <a:t>attempt to push each other outside of ring.</a:t>
            </a:r>
          </a:p>
          <a:p>
            <a:pPr lvl="1"/>
            <a:r>
              <a:rPr lang="en-US" dirty="0"/>
              <a:t>Typically autonomous</a:t>
            </a:r>
          </a:p>
          <a:p>
            <a:pPr lvl="1"/>
            <a:r>
              <a:rPr lang="en-US" dirty="0"/>
              <a:t>First robot that touches outside of the ring loses the round.</a:t>
            </a:r>
          </a:p>
          <a:p>
            <a:r>
              <a:rPr lang="en-US" dirty="0"/>
              <a:t>The competitions “are non-destructive, family friendly, and great learning experiences.”</a:t>
            </a:r>
          </a:p>
          <a:p>
            <a:r>
              <a:rPr lang="en-US" dirty="0"/>
              <a:t>Classes of Sumo Bots</a:t>
            </a:r>
          </a:p>
          <a:p>
            <a:pPr lvl="1"/>
            <a:r>
              <a:rPr lang="en-US" dirty="0"/>
              <a:t>Japanese class (&lt; 6.6 pounds)</a:t>
            </a:r>
          </a:p>
          <a:p>
            <a:pPr lvl="1"/>
            <a:r>
              <a:rPr lang="en-US" dirty="0"/>
              <a:t>Mini-class (&lt; 1.1 pounds)</a:t>
            </a:r>
          </a:p>
          <a:p>
            <a:r>
              <a:rPr lang="en-US" dirty="0"/>
              <a:t>More information: </a:t>
            </a:r>
            <a:r>
              <a:rPr lang="en-US" dirty="0">
                <a:hlinkClick r:id="rId2"/>
              </a:rPr>
              <a:t>http://www.robotroom.com/SumoRules.html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2" descr="Image result for sumo robotics competition">
            <a:extLst>
              <a:ext uri="{FF2B5EF4-FFF2-40B4-BE49-F238E27FC236}">
                <a16:creationId xmlns:a16="http://schemas.microsoft.com/office/drawing/2014/main" id="{589B0B23-5AC2-4F96-9F64-4F666F529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619" y="2561945"/>
            <a:ext cx="4195763" cy="245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2F5CD4-4089-49DB-8E12-E660F0FBF727}"/>
              </a:ext>
            </a:extLst>
          </p:cNvPr>
          <p:cNvSpPr txBox="1"/>
          <p:nvPr/>
        </p:nvSpPr>
        <p:spPr>
          <a:xfrm>
            <a:off x="7286624" y="5015205"/>
            <a:ext cx="4095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  <a:hlinkClick r:id="rId4"/>
              </a:rPr>
              <a:t>https://mcuoneclipse.com/2014/12/21/sumo-with-gopro-and-other-sumo-videos/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7" name="Picture 2" descr="Image result for youtube logo">
            <a:hlinkClick r:id="rId5"/>
            <a:extLst>
              <a:ext uri="{FF2B5EF4-FFF2-40B4-BE49-F238E27FC236}">
                <a16:creationId xmlns:a16="http://schemas.microsoft.com/office/drawing/2014/main" id="{1B8B0027-4320-4EDA-B9AE-C85DA3BAE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96" y="5578878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F6619B-70BF-4D76-A9A2-80B588E01FA3}"/>
              </a:ext>
            </a:extLst>
          </p:cNvPr>
          <p:cNvSpPr txBox="1"/>
          <p:nvPr/>
        </p:nvSpPr>
        <p:spPr>
          <a:xfrm>
            <a:off x="7843836" y="5565470"/>
            <a:ext cx="12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Mini Class</a:t>
            </a:r>
          </a:p>
        </p:txBody>
      </p:sp>
      <p:pic>
        <p:nvPicPr>
          <p:cNvPr id="9" name="Picture 2" descr="Image result for youtube logo">
            <a:hlinkClick r:id="rId7"/>
            <a:extLst>
              <a:ext uri="{FF2B5EF4-FFF2-40B4-BE49-F238E27FC236}">
                <a16:creationId xmlns:a16="http://schemas.microsoft.com/office/drawing/2014/main" id="{DB78A925-227D-473E-BCD4-F1F72B2C1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96" y="6067867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2F1028-8BB4-44B7-8BFB-87F6928F8D47}"/>
              </a:ext>
            </a:extLst>
          </p:cNvPr>
          <p:cNvSpPr txBox="1"/>
          <p:nvPr/>
        </p:nvSpPr>
        <p:spPr>
          <a:xfrm>
            <a:off x="7843835" y="6054459"/>
            <a:ext cx="179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Japanese Class</a:t>
            </a:r>
          </a:p>
        </p:txBody>
      </p:sp>
    </p:spTree>
    <p:extLst>
      <p:ext uri="{BB962C8B-B14F-4D97-AF65-F5344CB8AC3E}">
        <p14:creationId xmlns:p14="http://schemas.microsoft.com/office/powerpoint/2010/main" val="3784328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70F44-8B13-4196-A432-407F382F3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SPARC Sumo-Bot Requirements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65F847-08EF-48EB-8682-D7C9D4AB38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02919" y="2011680"/>
                <a:ext cx="5219312" cy="420624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Weight Constraint: &lt; 750g(1.65lbs)</a:t>
                </a:r>
              </a:p>
              <a:p>
                <a:r>
                  <a:rPr lang="en-US" dirty="0"/>
                  <a:t>Size Constraints (at start of round)</a:t>
                </a:r>
              </a:p>
              <a:p>
                <a:pPr lvl="1"/>
                <a:r>
                  <a:rPr lang="en-US" dirty="0"/>
                  <a:t>Width: 15cm (5.91”)</a:t>
                </a:r>
              </a:p>
              <a:p>
                <a:pPr lvl="1"/>
                <a:r>
                  <a:rPr lang="en-US" dirty="0"/>
                  <a:t>Length: 15cm (5.91”)</a:t>
                </a:r>
              </a:p>
              <a:p>
                <a:pPr lvl="1"/>
                <a:r>
                  <a:rPr lang="en-US" dirty="0"/>
                  <a:t>Height: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Robots must not</a:t>
                </a:r>
              </a:p>
              <a:p>
                <a:pPr lvl="1"/>
                <a:r>
                  <a:rPr lang="en-US" dirty="0"/>
                  <a:t>Emit smoke or fire</a:t>
                </a:r>
              </a:p>
              <a:p>
                <a:pPr lvl="1"/>
                <a:r>
                  <a:rPr lang="en-US" dirty="0"/>
                  <a:t>Leak, stain, or soil</a:t>
                </a:r>
              </a:p>
              <a:p>
                <a:pPr lvl="1"/>
                <a:r>
                  <a:rPr lang="en-US" dirty="0"/>
                  <a:t>Disperse powder, grit, or grime</a:t>
                </a:r>
              </a:p>
              <a:p>
                <a:pPr lvl="1"/>
                <a:r>
                  <a:rPr lang="en-US" dirty="0"/>
                  <a:t>Spray, throw, or use projectiles</a:t>
                </a:r>
              </a:p>
              <a:p>
                <a:pPr lvl="1"/>
                <a:r>
                  <a:rPr lang="en-US" dirty="0"/>
                  <a:t>Jam, shock, or electromagnetically interfere</a:t>
                </a:r>
              </a:p>
              <a:p>
                <a:pPr lvl="1"/>
                <a:r>
                  <a:rPr lang="en-US" dirty="0"/>
                  <a:t>Snare, entangle, or employ nets/rope</a:t>
                </a:r>
              </a:p>
              <a:p>
                <a:pPr lvl="1"/>
                <a:r>
                  <a:rPr lang="en-US" dirty="0"/>
                  <a:t>Scratch, gouge, or scrape</a:t>
                </a:r>
              </a:p>
              <a:p>
                <a:pPr lvl="1"/>
                <a:r>
                  <a:rPr lang="en-US" dirty="0"/>
                  <a:t>Have sticky/magnetic/suction wheels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65F847-08EF-48EB-8682-D7C9D4AB38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02919" y="2011680"/>
                <a:ext cx="5219312" cy="4206240"/>
              </a:xfrm>
              <a:blipFill>
                <a:blip r:embed="rId3"/>
                <a:stretch>
                  <a:fillRect l="-1050" t="-2609" b="-1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The Three Laws of Robotics">
            <a:extLst>
              <a:ext uri="{FF2B5EF4-FFF2-40B4-BE49-F238E27FC236}">
                <a16:creationId xmlns:a16="http://schemas.microsoft.com/office/drawing/2014/main" id="{DCB5EE29-CF34-4B39-8C14-EC560C3C3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6" y="2332520"/>
            <a:ext cx="4220651" cy="386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3B4695A-8419-48E5-A5C4-256449E9FAC9}"/>
              </a:ext>
            </a:extLst>
          </p:cNvPr>
          <p:cNvSpPr txBox="1">
            <a:spLocks/>
          </p:cNvSpPr>
          <p:nvPr/>
        </p:nvSpPr>
        <p:spPr>
          <a:xfrm>
            <a:off x="6948875" y="6282227"/>
            <a:ext cx="2638038" cy="457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XKCD: https://xkcd.com/1613/</a:t>
            </a:r>
          </a:p>
        </p:txBody>
      </p:sp>
    </p:spTree>
    <p:extLst>
      <p:ext uri="{BB962C8B-B14F-4D97-AF65-F5344CB8AC3E}">
        <p14:creationId xmlns:p14="http://schemas.microsoft.com/office/powerpoint/2010/main" val="1733656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C482-C7DA-49E1-978F-D514BF715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915796" cy="1508760"/>
          </a:xfrm>
        </p:spPr>
        <p:txBody>
          <a:bodyPr/>
          <a:lstStyle/>
          <a:p>
            <a:r>
              <a:rPr lang="en-US" dirty="0"/>
              <a:t>SPARC Competition Part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84CDF-B0A4-4A43-BF1E-66B6819C9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8" y="2011680"/>
            <a:ext cx="6062275" cy="4206240"/>
          </a:xfrm>
        </p:spPr>
        <p:txBody>
          <a:bodyPr/>
          <a:lstStyle/>
          <a:p>
            <a:pPr lvl="1"/>
            <a:r>
              <a:rPr lang="en-US" dirty="0"/>
              <a:t>up to 3 micro continuous servos</a:t>
            </a:r>
          </a:p>
          <a:p>
            <a:pPr lvl="1"/>
            <a:r>
              <a:rPr lang="en-US" dirty="0"/>
              <a:t>up to 2 servo wheels</a:t>
            </a:r>
          </a:p>
          <a:p>
            <a:pPr lvl="1"/>
            <a:r>
              <a:rPr lang="en-US" dirty="0"/>
              <a:t>all mechanical frame must be 3D printed</a:t>
            </a:r>
          </a:p>
          <a:p>
            <a:pPr lvl="2"/>
            <a:r>
              <a:rPr lang="en-US" dirty="0"/>
              <a:t>no sheet metal or raw plastics allowed</a:t>
            </a:r>
          </a:p>
          <a:p>
            <a:pPr lvl="1"/>
            <a:r>
              <a:rPr lang="en-US" dirty="0"/>
              <a:t>use any screws, nuts, washers</a:t>
            </a:r>
          </a:p>
          <a:p>
            <a:pPr lvl="1"/>
            <a:r>
              <a:rPr lang="en-US" dirty="0"/>
              <a:t>use Arduino Nano (clones), protoboard, wires, etc.</a:t>
            </a:r>
          </a:p>
          <a:p>
            <a:pPr lvl="1"/>
            <a:r>
              <a:rPr lang="en-US" dirty="0"/>
              <a:t>up to 2 Ultrasonic sensors</a:t>
            </a:r>
          </a:p>
          <a:p>
            <a:pPr lvl="1"/>
            <a:r>
              <a:rPr lang="en-US" dirty="0"/>
              <a:t>up to 4 line following sensors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F73B4A-A299-4B2A-8767-EF9AA5E4F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446" y="2118360"/>
            <a:ext cx="4168453" cy="286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60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EC7F-C3AE-49DC-B457-A8199E31F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Maker Training Session:</a:t>
            </a:r>
            <a:br>
              <a:rPr lang="en-US" dirty="0"/>
            </a:br>
            <a:r>
              <a:rPr lang="en-US" dirty="0"/>
              <a:t>SolidWorks Part 2</a:t>
            </a:r>
          </a:p>
        </p:txBody>
      </p:sp>
    </p:spTree>
    <p:extLst>
      <p:ext uri="{BB962C8B-B14F-4D97-AF65-F5344CB8AC3E}">
        <p14:creationId xmlns:p14="http://schemas.microsoft.com/office/powerpoint/2010/main" val="896784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37DF43-6E1A-41A4-A574-E270DB3E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SPARC</a:t>
            </a:r>
          </a:p>
        </p:txBody>
      </p:sp>
    </p:spTree>
    <p:extLst>
      <p:ext uri="{BB962C8B-B14F-4D97-AF65-F5344CB8AC3E}">
        <p14:creationId xmlns:p14="http://schemas.microsoft.com/office/powerpoint/2010/main" val="4016038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6D86F0-98E0-4468-9315-41BF7B0F2E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957058-57AD-46A9-BAE9-7145CB3504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-2"/>
            <a:ext cx="7537703" cy="685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616" y="361990"/>
            <a:ext cx="3709991" cy="77614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About SPARC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5881" y="0"/>
            <a:ext cx="6934534" cy="3441523"/>
          </a:xfrm>
        </p:spPr>
        <p:txBody>
          <a:bodyPr anchor="ctr">
            <a:normAutofit/>
          </a:bodyPr>
          <a:lstStyle/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Creates and fosters an environment of creativity and innovation through collaborative projects.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A place to test out ideas, integrate concepts learned in class, and learn skills that will be instrumental when working in the workforce.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No prior experience is required, only a willingness to learn.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Join by logging 5 constructive hours in the lab on clipboard next to door and email </a:t>
            </a:r>
            <a:r>
              <a:rPr lang="en-US" sz="2000" dirty="0">
                <a:solidFill>
                  <a:schemeClr val="bg1"/>
                </a:solidFill>
                <a:hlinkClick r:id="rId2"/>
              </a:rPr>
              <a:t>sparc.auburn@gmail.com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2D4E105F-3B9A-4A56-BA70-628167DF7B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0" y="3381658"/>
            <a:ext cx="12192000" cy="347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8DDC35-6ED7-4694-A726-978F7992B841}"/>
              </a:ext>
            </a:extLst>
          </p:cNvPr>
          <p:cNvSpPr txBox="1">
            <a:spLocks/>
          </p:cNvSpPr>
          <p:nvPr/>
        </p:nvSpPr>
        <p:spPr>
          <a:xfrm>
            <a:off x="301585" y="1177049"/>
            <a:ext cx="4098022" cy="2101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Lab: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Broun 367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Maker Training Session: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Tuesdays @ 5:30 in Broun 235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Open Forum: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Wednesdays @ 6 in Broun 235</a:t>
            </a: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585" y="307610"/>
            <a:ext cx="1618281" cy="1326879"/>
          </a:xfrm>
        </p:spPr>
        <p:txBody>
          <a:bodyPr>
            <a:normAutofit/>
          </a:bodyPr>
          <a:lstStyle/>
          <a:p>
            <a:r>
              <a:rPr lang="en-US" dirty="0"/>
              <a:t>Our </a:t>
            </a:r>
            <a:br>
              <a:rPr lang="en-US" dirty="0"/>
            </a:br>
            <a:r>
              <a:rPr lang="en-US" dirty="0"/>
              <a:t>Lab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731"/>
          <a:stretch/>
        </p:blipFill>
        <p:spPr>
          <a:xfrm>
            <a:off x="1771650" y="0"/>
            <a:ext cx="3739964" cy="317774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01585" y="2288720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Broun Hall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Room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8534" b="15867"/>
          <a:stretch/>
        </p:blipFill>
        <p:spPr>
          <a:xfrm>
            <a:off x="5437354" y="0"/>
            <a:ext cx="3633090" cy="3177743"/>
          </a:xfrm>
          <a:prstGeom prst="rect">
            <a:avLst/>
          </a:prstGeom>
        </p:spPr>
      </p:pic>
      <p:pic>
        <p:nvPicPr>
          <p:cNvPr id="102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645DF2EB-050C-4B90-AD57-BE7D9BFB6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0" y="3381658"/>
            <a:ext cx="12192000" cy="347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lh3.googleusercontent.com/fiNoDqU1M6MXvKBA12HarNLwVbOhi9yWp606HStkJIF4wrDHqh59uiI718pFXKQHhHAZq1845_q6ZqG9uwkDf2kMoEq5eexdGXB9x-T7_jNeojVNCvcQrxMi6evmzA-_jnpAU6E8NngnSOcMhMWer3NiM8yNhPYPFmeAwpKOUytk27Y8BTuaN5-AqJYk8bYEPBqxzNwb3lcgYBAwJPtq4wddqqrfe6G8CSdbO6_yCZrp63DY2Qo8UcZAi-CCL88ld1VoYAgfvsCK71-Dic-Uu_g9ICkQAwh4g3BtLMErE-9T5zTnhqmbKhOxnr17uo4_zhrSji9rZrJRN2rxtS7dWG-0F_bTfWZyp0HGITrnu0Ntffq3SW3Ii1_zVo0VpY-DsWRtslZC7v5G-TkwYVrBaMcq5F_ip0klScHOaozRRQScUJb0FfcQSqJWxymhjM9BrK7a0Urxp3bp1LzzjWk4S7MSbycLDOvNGqZrrg5hsMTlE7x2c-2gx63pjgxZuc039bG6lGzQbHBS165mkzeCj9q3wnENaS0MAaPlSfBBSRUgCkbZDBeM8Fax0EIGaY1UgJk9VDwQjUkH4zAjk3AzqCegHOHVw1v1jE8HjaNB=w1240-h930-no">
            <a:extLst>
              <a:ext uri="{FF2B5EF4-FFF2-40B4-BE49-F238E27FC236}">
                <a16:creationId xmlns:a16="http://schemas.microsoft.com/office/drawing/2014/main" id="{9BD1DFD2-A66F-473C-8FEE-4B3FDB148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7"/>
          <a:stretch/>
        </p:blipFill>
        <p:spPr bwMode="auto">
          <a:xfrm>
            <a:off x="8920264" y="0"/>
            <a:ext cx="3271736" cy="321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6002" y="2118714"/>
            <a:ext cx="7090997" cy="4099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NASA Robotics Mining Competition Team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Jeremy </a:t>
            </a:r>
            <a:r>
              <a:rPr lang="en-US" dirty="0" err="1"/>
              <a:t>Frasher</a:t>
            </a:r>
            <a:r>
              <a:rPr lang="en-US" dirty="0"/>
              <a:t> &lt;jjf0010@auburn.edu&gt;</a:t>
            </a:r>
          </a:p>
          <a:p>
            <a:pPr marL="228600" lvl="1" indent="0">
              <a:buNone/>
            </a:pPr>
            <a:r>
              <a:rPr lang="en-US" dirty="0"/>
              <a:t>Meets on Mondays 6-7, SPARC Lab, Broun 367</a:t>
            </a:r>
          </a:p>
          <a:p>
            <a:pPr marL="0" indent="0">
              <a:buNone/>
            </a:pPr>
            <a:r>
              <a:rPr lang="en-US" b="1" dirty="0"/>
              <a:t>RC Hobbyist Club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Craig Legrand &lt;cbl0019@auburn.edu&gt;</a:t>
            </a:r>
          </a:p>
          <a:p>
            <a:pPr marL="228600" lvl="1" indent="0">
              <a:buNone/>
            </a:pPr>
            <a:r>
              <a:rPr lang="en-US" dirty="0"/>
              <a:t>Meets on Mondays 3:30-4:30, SPARC Lab</a:t>
            </a:r>
          </a:p>
          <a:p>
            <a:pPr marL="228600" lvl="1" indent="0">
              <a:buNone/>
            </a:pPr>
            <a:r>
              <a:rPr lang="en-US" dirty="0"/>
              <a:t>Fridays 3:30-5:00, Broun 235</a:t>
            </a:r>
          </a:p>
          <a:p>
            <a:pPr marL="0" indent="0">
              <a:buNone/>
            </a:pPr>
            <a:r>
              <a:rPr lang="en-US" b="1" dirty="0"/>
              <a:t>IEEE Auburn University Student Branch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Michelle </a:t>
            </a:r>
            <a:r>
              <a:rPr lang="en-US" dirty="0" err="1"/>
              <a:t>Kniffen</a:t>
            </a:r>
            <a:r>
              <a:rPr lang="en-US" dirty="0"/>
              <a:t> &lt;mek0027@auburn.edu&gt;</a:t>
            </a:r>
          </a:p>
          <a:p>
            <a:pPr marL="228600" lvl="1" indent="0">
              <a:buNone/>
            </a:pPr>
            <a:r>
              <a:rPr lang="en-US" dirty="0"/>
              <a:t>Meets on announced Mondays, Broun 238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908CA1-6A8C-4799-A0B9-138511D0CF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5253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DFE3E5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5B3ADA-79F1-4EAE-87CA-8A5750FC2F2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601513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EA3165-85FA-4E0B-8D3B-4CD1DF38360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2575502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9" name="Picture 2" descr="Image result for nasa robotic mining competition logo">
            <a:extLst>
              <a:ext uri="{FF2B5EF4-FFF2-40B4-BE49-F238E27FC236}">
                <a16:creationId xmlns:a16="http://schemas.microsoft.com/office/drawing/2014/main" id="{FEEC45EF-0C0C-41D5-B296-D13CDBB09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6101" y="800100"/>
            <a:ext cx="1318614" cy="131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F32C988-CB11-464C-B7AB-F4AEC32977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4549491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3" name="Picture 4" descr="Image result for ieee auburn branch logo">
            <a:extLst>
              <a:ext uri="{FF2B5EF4-FFF2-40B4-BE49-F238E27FC236}">
                <a16:creationId xmlns:a16="http://schemas.microsoft.com/office/drawing/2014/main" id="{1F77E298-BB1A-4693-A71A-2AD8DB88F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186" y="5135813"/>
            <a:ext cx="1644162" cy="53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2DE43C-2E4B-4FB4-B0BC-83F1C04DA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27" y="3215259"/>
            <a:ext cx="1644162" cy="4274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6003" y="284176"/>
            <a:ext cx="7090996" cy="1508760"/>
          </a:xfrm>
        </p:spPr>
        <p:txBody>
          <a:bodyPr>
            <a:normAutofit/>
          </a:bodyPr>
          <a:lstStyle/>
          <a:p>
            <a:r>
              <a:rPr lang="en-US"/>
              <a:t>Partner Organizations</a:t>
            </a:r>
          </a:p>
        </p:txBody>
      </p:sp>
    </p:spTree>
    <p:extLst>
      <p:ext uri="{BB962C8B-B14F-4D97-AF65-F5344CB8AC3E}">
        <p14:creationId xmlns:p14="http://schemas.microsoft.com/office/powerpoint/2010/main" val="105483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B2836FF-945C-48EA-A449-7EDFC73F675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0"/>
            <a:ext cx="6069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3BC7947-FCF0-4F53-A871-5E847286C3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549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E04DFB-DE39-4410-A457-DD1B62DE06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176109"/>
            <a:ext cx="6069743" cy="1645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9961" y="284176"/>
            <a:ext cx="5094980" cy="15087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4363" y="2011680"/>
            <a:ext cx="5090578" cy="42062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5 constructive hours in the lab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Write the times on the sheet on the clipboard next to the door.</a:t>
            </a:r>
          </a:p>
          <a:p>
            <a:r>
              <a:rPr lang="en-US">
                <a:solidFill>
                  <a:schemeClr val="bg1"/>
                </a:solidFill>
              </a:rPr>
              <a:t>Contact </a:t>
            </a:r>
            <a:r>
              <a:rPr lang="en-US" dirty="0">
                <a:solidFill>
                  <a:schemeClr val="bg1"/>
                </a:solidFill>
              </a:rPr>
              <a:t>us at sparc.auburn@gmail.com</a:t>
            </a:r>
          </a:p>
          <a:p>
            <a:r>
              <a:rPr lang="en-US" dirty="0">
                <a:solidFill>
                  <a:schemeClr val="bg1"/>
                </a:solidFill>
              </a:rPr>
              <a:t>We will respond with the instructions to get an access code.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2" descr="https://lh3.googleusercontent.com/mD1R-EuZjJBiSmcnuBL1fx4xKcQTh-kwR7n6Xi3-ihlqjWcyOo5PfPUHJeJ4O0fmj69ay4iDDHvRZdv4G_xrEmMJz8iY2CxlU5Wzha6qn0HCy-kO_Nj6Ety5wuUobkKYHEZiM6qS07yyZ8FuoK4SgXZcOr5KP5yqroa1TSHCYrtHQyWF5bZ8eV153aTBOMxZ6ITId0E7R57svucPV-iw1iaefWuiahFzJdMZQNPgAc8xAAFkIGFnWIiKI2eqAsTREAkNKQw-wvh7ST6FjFZUxefJRPwGE0DqFMaTCVk35UnC2QN3xvZB3WNLc4LTmJfj4BnHQ-P1asLFgt_zVGmvDxe5kv1xglZBwStDqVHr6wEcRaFmfKk-K0u0b379do1lFlmTLSCfvZQbtk_5dvb2PJ1uzhvpDCdzJ7TfvSZhr5ddnJNeeBGJBzT5KyQjcr_gXGoODoNEFdZ3i-EQIsFBUlB1mM7psN8IuYl_7KXyKsbBMmxL6G1F4WN9Ox6zgRncnca5nSh7gKFP3x4FVnYm2zGg5dIoAoscdpK3Ko8x9-4pEz03u35C4--ThFIQ8LqCpTB8vGFt69Ib4sRClQXOUiw8xV8nSzGgssG0Lkbn=w698-h930-no">
            <a:extLst>
              <a:ext uri="{FF2B5EF4-FFF2-40B4-BE49-F238E27FC236}">
                <a16:creationId xmlns:a16="http://schemas.microsoft.com/office/drawing/2014/main" id="{4D708155-DBD7-48BC-BC19-4DDC7BB4E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37" t="2147" b="8052"/>
          <a:stretch/>
        </p:blipFill>
        <p:spPr bwMode="auto">
          <a:xfrm>
            <a:off x="902489" y="268089"/>
            <a:ext cx="4253171" cy="635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220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B972422-B794-4FA8-BCC6-BAF6938A1B5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9C7155-1644-4C60-B0B5-32B1800D604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DE9E2B-5611-49C8-862E-AD4D43A8AA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96EC4F-8732-481B-94CB-C98E4EF297FF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1325880"/>
            <a:ext cx="3089437" cy="4206240"/>
          </a:xfrm>
        </p:spPr>
        <p:txBody>
          <a:bodyPr>
            <a:normAutofit/>
          </a:bodyPr>
          <a:lstStyle/>
          <a:p>
            <a:pPr algn="r"/>
            <a:r>
              <a:rPr lang="en-US" sz="3200">
                <a:solidFill>
                  <a:schemeClr val="tx2"/>
                </a:solidFill>
              </a:rPr>
              <a:t>SPARC Meetings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668" y="1126067"/>
            <a:ext cx="6605331" cy="4605866"/>
          </a:xfrm>
        </p:spPr>
        <p:txBody>
          <a:bodyPr anchor="ctr">
            <a:norm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Open Forum</a:t>
            </a:r>
          </a:p>
          <a:p>
            <a:pPr lvl="1"/>
            <a:r>
              <a:rPr lang="en-US" sz="1600" dirty="0"/>
              <a:t>Discuss status of active projects</a:t>
            </a:r>
          </a:p>
          <a:p>
            <a:pPr lvl="1"/>
            <a:r>
              <a:rPr lang="en-US" sz="1600" dirty="0"/>
              <a:t>Learn about and discuss specific topic in the realms of technology, engineering or making.</a:t>
            </a:r>
          </a:p>
          <a:p>
            <a:pPr lvl="1"/>
            <a:r>
              <a:rPr lang="en-US" sz="1600" dirty="0"/>
              <a:t>Wednesdays at 6:00 PM</a:t>
            </a:r>
          </a:p>
          <a:p>
            <a:r>
              <a:rPr lang="en-US" sz="1800" b="1" dirty="0">
                <a:solidFill>
                  <a:schemeClr val="tx2"/>
                </a:solidFill>
              </a:rPr>
              <a:t>Maker Training Session</a:t>
            </a:r>
          </a:p>
          <a:p>
            <a:pPr lvl="1"/>
            <a:r>
              <a:rPr lang="en-US" sz="1600" dirty="0"/>
              <a:t>Learn about a specific skills like 3D printing, CAD, electrical prototyping, and robotics.</a:t>
            </a:r>
          </a:p>
          <a:p>
            <a:pPr lvl="1"/>
            <a:r>
              <a:rPr lang="en-US" sz="1600" dirty="0"/>
              <a:t>Centered around SPARC Sumo Bot Competition</a:t>
            </a:r>
          </a:p>
          <a:p>
            <a:pPr lvl="1"/>
            <a:r>
              <a:rPr lang="en-US" sz="1600" dirty="0"/>
              <a:t>Tuesdays at 5:30 PM</a:t>
            </a:r>
            <a:endParaRPr lang="en-US" sz="1600" b="1" dirty="0"/>
          </a:p>
          <a:p>
            <a:r>
              <a:rPr lang="en-US" sz="1800" b="1" dirty="0">
                <a:solidFill>
                  <a:schemeClr val="tx2"/>
                </a:solidFill>
              </a:rPr>
              <a:t>Project Meetings</a:t>
            </a:r>
          </a:p>
          <a:p>
            <a:pPr lvl="1"/>
            <a:r>
              <a:rPr lang="en-US" sz="1600" dirty="0"/>
              <a:t>Project members come together to talk about detailed progress.</a:t>
            </a:r>
          </a:p>
          <a:p>
            <a:pPr lvl="1"/>
            <a:r>
              <a:rPr lang="en-US" sz="1600" dirty="0"/>
              <a:t>Meeting times and locations vary from project to project.</a:t>
            </a:r>
          </a:p>
        </p:txBody>
      </p:sp>
    </p:spTree>
    <p:extLst>
      <p:ext uri="{BB962C8B-B14F-4D97-AF65-F5344CB8AC3E}">
        <p14:creationId xmlns:p14="http://schemas.microsoft.com/office/powerpoint/2010/main" val="99071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0F0C74-5F5D-4083-AD9B-EE170AE2ECEE}"/>
              </a:ext>
            </a:extLst>
          </p:cNvPr>
          <p:cNvSpPr/>
          <p:nvPr/>
        </p:nvSpPr>
        <p:spPr>
          <a:xfrm>
            <a:off x="6892290" y="0"/>
            <a:ext cx="529971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00150" y="2320222"/>
            <a:ext cx="4505325" cy="150971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More Information about SPARC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63013" y="300038"/>
            <a:ext cx="3328987" cy="6557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Website</a:t>
            </a:r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http://sparc-auburn.github.io/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Github</a:t>
            </a:r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https://github.com/SPARC-Auburn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Slack</a:t>
            </a:r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https://sparc-auburn.slack.com/</a:t>
            </a:r>
            <a:endParaRPr lang="en-US" sz="1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Email</a:t>
            </a:r>
          </a:p>
          <a:p>
            <a:pPr marL="0" indent="0">
              <a:buNone/>
            </a:pPr>
            <a:r>
              <a:rPr lang="en-US" sz="1800" dirty="0">
                <a:hlinkClick r:id="rId5"/>
              </a:rPr>
              <a:t>sparc.auburn@gmail.com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ACDDE797-C915-402E-8CF5-999A03BD1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3343473"/>
            <a:ext cx="885295" cy="88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link logo">
            <a:extLst>
              <a:ext uri="{FF2B5EF4-FFF2-40B4-BE49-F238E27FC236}">
                <a16:creationId xmlns:a16="http://schemas.microsoft.com/office/drawing/2014/main" id="{616AA9F9-9482-4B01-824C-D316D9033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507209"/>
            <a:ext cx="908637" cy="38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github logo">
            <a:extLst>
              <a:ext uri="{FF2B5EF4-FFF2-40B4-BE49-F238E27FC236}">
                <a16:creationId xmlns:a16="http://schemas.microsoft.com/office/drawing/2014/main" id="{015FE6AF-BBE1-44FF-AAAF-FD3AF8C41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9" t="10715" r="10229" b="9815"/>
          <a:stretch/>
        </p:blipFill>
        <p:spPr bwMode="auto">
          <a:xfrm>
            <a:off x="7671570" y="1770390"/>
            <a:ext cx="1002879" cy="98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google inbox logo">
            <a:extLst>
              <a:ext uri="{FF2B5EF4-FFF2-40B4-BE49-F238E27FC236}">
                <a16:creationId xmlns:a16="http://schemas.microsoft.com/office/drawing/2014/main" id="{20F7B889-054C-46DE-99F3-B0B60E773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9" r="19779"/>
          <a:stretch/>
        </p:blipFill>
        <p:spPr bwMode="auto">
          <a:xfrm>
            <a:off x="7721422" y="4753122"/>
            <a:ext cx="950191" cy="117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923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1_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6416</TotalTime>
  <Words>1002</Words>
  <Application>Microsoft Office PowerPoint</Application>
  <PresentationFormat>Widescreen</PresentationFormat>
  <Paragraphs>179</Paragraphs>
  <Slides>23</Slides>
  <Notes>2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Calibri</vt:lpstr>
      <vt:lpstr>Cambria Math</vt:lpstr>
      <vt:lpstr>Corbel</vt:lpstr>
      <vt:lpstr>Wingdings</vt:lpstr>
      <vt:lpstr>Banded</vt:lpstr>
      <vt:lpstr>1_Banded</vt:lpstr>
      <vt:lpstr>Welcome to:</vt:lpstr>
      <vt:lpstr>Agenda</vt:lpstr>
      <vt:lpstr>About SPARC</vt:lpstr>
      <vt:lpstr>About SPARC</vt:lpstr>
      <vt:lpstr>Our  Lab</vt:lpstr>
      <vt:lpstr>Partner Organizations</vt:lpstr>
      <vt:lpstr>How to become a Member</vt:lpstr>
      <vt:lpstr>SPARC Meetings</vt:lpstr>
      <vt:lpstr>More Information about SPARC</vt:lpstr>
      <vt:lpstr>Meetings this Week</vt:lpstr>
      <vt:lpstr>Outreach</vt:lpstr>
      <vt:lpstr>Outreach Events</vt:lpstr>
      <vt:lpstr>Volunteering for E-Day</vt:lpstr>
      <vt:lpstr>Projects</vt:lpstr>
      <vt:lpstr>Project:  MATILDA</vt:lpstr>
      <vt:lpstr>Project:  Tesla Coil</vt:lpstr>
      <vt:lpstr>Project:  Unmanned Aerial SysTems</vt:lpstr>
      <vt:lpstr>Project:  Sumo Bot Tournament</vt:lpstr>
      <vt:lpstr>Sumo Robotics Tournament</vt:lpstr>
      <vt:lpstr>What is a Sumo Bot Competition?</vt:lpstr>
      <vt:lpstr>SPARC Sumo-Bot Requirements</vt:lpstr>
      <vt:lpstr>SPARC Competition Part Constraints</vt:lpstr>
      <vt:lpstr>Maker Training Session: SolidWorks Part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305</cp:revision>
  <dcterms:created xsi:type="dcterms:W3CDTF">2016-09-03T15:20:58Z</dcterms:created>
  <dcterms:modified xsi:type="dcterms:W3CDTF">2018-04-04T13:18:30Z</dcterms:modified>
</cp:coreProperties>
</file>